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EF9526-0CA4-4C9B-8DF3-1D715439013B}" v="21" dt="2024-02-04T19:30:56.3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2" d="100"/>
          <a:sy n="102" d="100"/>
        </p:scale>
        <p:origin x="918"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A NKEZI" userId="1aae397a8d29d979" providerId="LiveId" clId="{94EF9526-0CA4-4C9B-8DF3-1D715439013B}"/>
    <pc:docChg chg="custSel modSld">
      <pc:chgData name="RITA NKEZI" userId="1aae397a8d29d979" providerId="LiveId" clId="{94EF9526-0CA4-4C9B-8DF3-1D715439013B}" dt="2024-02-04T19:31:26.775" v="28" actId="1076"/>
      <pc:docMkLst>
        <pc:docMk/>
      </pc:docMkLst>
      <pc:sldChg chg="delSp modSp mod delAnim">
        <pc:chgData name="RITA NKEZI" userId="1aae397a8d29d979" providerId="LiveId" clId="{94EF9526-0CA4-4C9B-8DF3-1D715439013B}" dt="2024-02-04T18:59:50.901" v="6" actId="1076"/>
        <pc:sldMkLst>
          <pc:docMk/>
          <pc:sldMk cId="352938560" sldId="256"/>
        </pc:sldMkLst>
        <pc:picChg chg="del">
          <ac:chgData name="RITA NKEZI" userId="1aae397a8d29d979" providerId="LiveId" clId="{94EF9526-0CA4-4C9B-8DF3-1D715439013B}" dt="2024-02-04T18:57:19.914" v="4" actId="478"/>
          <ac:picMkLst>
            <pc:docMk/>
            <pc:sldMk cId="352938560" sldId="256"/>
            <ac:picMk id="4" creationId="{B3B493B7-9468-8F51-B619-64C4A9D5C22F}"/>
          </ac:picMkLst>
        </pc:picChg>
        <pc:picChg chg="del">
          <ac:chgData name="RITA NKEZI" userId="1aae397a8d29d979" providerId="LiveId" clId="{94EF9526-0CA4-4C9B-8DF3-1D715439013B}" dt="2024-02-04T18:58:46.738" v="5" actId="478"/>
          <ac:picMkLst>
            <pc:docMk/>
            <pc:sldMk cId="352938560" sldId="256"/>
            <ac:picMk id="5" creationId="{BC9A9ECD-83CF-7C6E-1EE7-D14EDAFE71B2}"/>
          </ac:picMkLst>
        </pc:picChg>
        <pc:picChg chg="mod">
          <ac:chgData name="RITA NKEZI" userId="1aae397a8d29d979" providerId="LiveId" clId="{94EF9526-0CA4-4C9B-8DF3-1D715439013B}" dt="2024-02-04T18:59:50.901" v="6" actId="1076"/>
          <ac:picMkLst>
            <pc:docMk/>
            <pc:sldMk cId="352938560" sldId="256"/>
            <ac:picMk id="6" creationId="{2FB27B03-784B-983C-D4A4-E600C00499F0}"/>
          </ac:picMkLst>
        </pc:picChg>
      </pc:sldChg>
      <pc:sldChg chg="modSp mod">
        <pc:chgData name="RITA NKEZI" userId="1aae397a8d29d979" providerId="LiveId" clId="{94EF9526-0CA4-4C9B-8DF3-1D715439013B}" dt="2024-02-04T19:01:12.556" v="8" actId="1076"/>
        <pc:sldMkLst>
          <pc:docMk/>
          <pc:sldMk cId="642590724" sldId="257"/>
        </pc:sldMkLst>
        <pc:spChg chg="mod">
          <ac:chgData name="RITA NKEZI" userId="1aae397a8d29d979" providerId="LiveId" clId="{94EF9526-0CA4-4C9B-8DF3-1D715439013B}" dt="2024-02-04T17:34:15.048" v="2" actId="33524"/>
          <ac:spMkLst>
            <pc:docMk/>
            <pc:sldMk cId="642590724" sldId="257"/>
            <ac:spMk id="3" creationId="{00000000-0000-0000-0000-000000000000}"/>
          </ac:spMkLst>
        </pc:spChg>
        <pc:picChg chg="mod">
          <ac:chgData name="RITA NKEZI" userId="1aae397a8d29d979" providerId="LiveId" clId="{94EF9526-0CA4-4C9B-8DF3-1D715439013B}" dt="2024-02-04T19:01:12.556" v="8" actId="1076"/>
          <ac:picMkLst>
            <pc:docMk/>
            <pc:sldMk cId="642590724" sldId="257"/>
            <ac:picMk id="4" creationId="{779C1D91-65E0-35FD-16EB-9A5A1FAE36A4}"/>
          </ac:picMkLst>
        </pc:picChg>
      </pc:sldChg>
      <pc:sldChg chg="delSp modSp mod delAnim">
        <pc:chgData name="RITA NKEZI" userId="1aae397a8d29d979" providerId="LiveId" clId="{94EF9526-0CA4-4C9B-8DF3-1D715439013B}" dt="2024-02-04T19:11:05.202" v="14" actId="1076"/>
        <pc:sldMkLst>
          <pc:docMk/>
          <pc:sldMk cId="265194524" sldId="258"/>
        </pc:sldMkLst>
        <pc:picChg chg="del">
          <ac:chgData name="RITA NKEZI" userId="1aae397a8d29d979" providerId="LiveId" clId="{94EF9526-0CA4-4C9B-8DF3-1D715439013B}" dt="2024-02-04T19:03:59.932" v="9" actId="478"/>
          <ac:picMkLst>
            <pc:docMk/>
            <pc:sldMk cId="265194524" sldId="258"/>
            <ac:picMk id="4" creationId="{4677A6B8-1CE9-F793-2E75-85AFE96BFCA0}"/>
          </ac:picMkLst>
        </pc:picChg>
        <pc:picChg chg="del mod">
          <ac:chgData name="RITA NKEZI" userId="1aae397a8d29d979" providerId="LiveId" clId="{94EF9526-0CA4-4C9B-8DF3-1D715439013B}" dt="2024-02-04T19:08:40.622" v="11" actId="478"/>
          <ac:picMkLst>
            <pc:docMk/>
            <pc:sldMk cId="265194524" sldId="258"/>
            <ac:picMk id="5" creationId="{DC66B7EC-ED4E-C8B3-A15D-B5DCEE8B01A6}"/>
          </ac:picMkLst>
        </pc:picChg>
        <pc:picChg chg="del mod">
          <ac:chgData name="RITA NKEZI" userId="1aae397a8d29d979" providerId="LiveId" clId="{94EF9526-0CA4-4C9B-8DF3-1D715439013B}" dt="2024-02-04T19:11:01.551" v="13" actId="478"/>
          <ac:picMkLst>
            <pc:docMk/>
            <pc:sldMk cId="265194524" sldId="258"/>
            <ac:picMk id="6" creationId="{5F5E53F6-299C-51D7-1DC9-1E735FC4DE59}"/>
          </ac:picMkLst>
        </pc:picChg>
        <pc:picChg chg="mod">
          <ac:chgData name="RITA NKEZI" userId="1aae397a8d29d979" providerId="LiveId" clId="{94EF9526-0CA4-4C9B-8DF3-1D715439013B}" dt="2024-02-04T19:11:05.202" v="14" actId="1076"/>
          <ac:picMkLst>
            <pc:docMk/>
            <pc:sldMk cId="265194524" sldId="258"/>
            <ac:picMk id="7" creationId="{7479B407-B335-D4A2-80B3-5B779DB9B5A8}"/>
          </ac:picMkLst>
        </pc:picChg>
      </pc:sldChg>
      <pc:sldChg chg="modSp mod">
        <pc:chgData name="RITA NKEZI" userId="1aae397a8d29d979" providerId="LiveId" clId="{94EF9526-0CA4-4C9B-8DF3-1D715439013B}" dt="2024-02-04T19:12:01.582" v="15" actId="1076"/>
        <pc:sldMkLst>
          <pc:docMk/>
          <pc:sldMk cId="1419955237" sldId="259"/>
        </pc:sldMkLst>
        <pc:picChg chg="mod">
          <ac:chgData name="RITA NKEZI" userId="1aae397a8d29d979" providerId="LiveId" clId="{94EF9526-0CA4-4C9B-8DF3-1D715439013B}" dt="2024-02-04T19:12:01.582" v="15" actId="1076"/>
          <ac:picMkLst>
            <pc:docMk/>
            <pc:sldMk cId="1419955237" sldId="259"/>
            <ac:picMk id="4" creationId="{1A9B6A0E-ED59-BDF1-BC3B-1EB3DADA70CB}"/>
          </ac:picMkLst>
        </pc:picChg>
      </pc:sldChg>
      <pc:sldChg chg="delSp modSp mod delAnim">
        <pc:chgData name="RITA NKEZI" userId="1aae397a8d29d979" providerId="LiveId" clId="{94EF9526-0CA4-4C9B-8DF3-1D715439013B}" dt="2024-02-04T19:18:41.239" v="18" actId="1076"/>
        <pc:sldMkLst>
          <pc:docMk/>
          <pc:sldMk cId="15578883" sldId="260"/>
        </pc:sldMkLst>
        <pc:picChg chg="del">
          <ac:chgData name="RITA NKEZI" userId="1aae397a8d29d979" providerId="LiveId" clId="{94EF9526-0CA4-4C9B-8DF3-1D715439013B}" dt="2024-02-04T19:13:53.514" v="16" actId="478"/>
          <ac:picMkLst>
            <pc:docMk/>
            <pc:sldMk cId="15578883" sldId="260"/>
            <ac:picMk id="4" creationId="{BA81A6B5-7C09-0D5F-9A15-39DFE48395E8}"/>
          </ac:picMkLst>
        </pc:picChg>
        <pc:picChg chg="del">
          <ac:chgData name="RITA NKEZI" userId="1aae397a8d29d979" providerId="LiveId" clId="{94EF9526-0CA4-4C9B-8DF3-1D715439013B}" dt="2024-02-04T19:17:07.173" v="17" actId="478"/>
          <ac:picMkLst>
            <pc:docMk/>
            <pc:sldMk cId="15578883" sldId="260"/>
            <ac:picMk id="5" creationId="{74E05E28-E77E-D05E-D05F-A3C6FC1AEFF5}"/>
          </ac:picMkLst>
        </pc:picChg>
        <pc:picChg chg="mod">
          <ac:chgData name="RITA NKEZI" userId="1aae397a8d29d979" providerId="LiveId" clId="{94EF9526-0CA4-4C9B-8DF3-1D715439013B}" dt="2024-02-04T19:18:41.239" v="18" actId="1076"/>
          <ac:picMkLst>
            <pc:docMk/>
            <pc:sldMk cId="15578883" sldId="260"/>
            <ac:picMk id="6" creationId="{729FAFA6-C2CA-5931-3A71-F17E1023D07C}"/>
          </ac:picMkLst>
        </pc:picChg>
      </pc:sldChg>
      <pc:sldChg chg="modSp mod">
        <pc:chgData name="RITA NKEZI" userId="1aae397a8d29d979" providerId="LiveId" clId="{94EF9526-0CA4-4C9B-8DF3-1D715439013B}" dt="2024-02-04T19:21:16.796" v="19" actId="1076"/>
        <pc:sldMkLst>
          <pc:docMk/>
          <pc:sldMk cId="1551209016" sldId="261"/>
        </pc:sldMkLst>
        <pc:picChg chg="mod">
          <ac:chgData name="RITA NKEZI" userId="1aae397a8d29d979" providerId="LiveId" clId="{94EF9526-0CA4-4C9B-8DF3-1D715439013B}" dt="2024-02-04T19:21:16.796" v="19" actId="1076"/>
          <ac:picMkLst>
            <pc:docMk/>
            <pc:sldMk cId="1551209016" sldId="261"/>
            <ac:picMk id="5" creationId="{DCF1610D-391B-C09D-B2EA-04D26A568010}"/>
          </ac:picMkLst>
        </pc:picChg>
      </pc:sldChg>
      <pc:sldChg chg="delSp modSp mod delAnim">
        <pc:chgData name="RITA NKEZI" userId="1aae397a8d29d979" providerId="LiveId" clId="{94EF9526-0CA4-4C9B-8DF3-1D715439013B}" dt="2024-02-04T19:23:35.004" v="21" actId="1076"/>
        <pc:sldMkLst>
          <pc:docMk/>
          <pc:sldMk cId="3976391475" sldId="262"/>
        </pc:sldMkLst>
        <pc:picChg chg="del">
          <ac:chgData name="RITA NKEZI" userId="1aae397a8d29d979" providerId="LiveId" clId="{94EF9526-0CA4-4C9B-8DF3-1D715439013B}" dt="2024-02-04T19:22:22.236" v="20" actId="478"/>
          <ac:picMkLst>
            <pc:docMk/>
            <pc:sldMk cId="3976391475" sldId="262"/>
            <ac:picMk id="4" creationId="{22D531DD-7015-B211-0AA6-79A7936BD5DB}"/>
          </ac:picMkLst>
        </pc:picChg>
        <pc:picChg chg="mod">
          <ac:chgData name="RITA NKEZI" userId="1aae397a8d29d979" providerId="LiveId" clId="{94EF9526-0CA4-4C9B-8DF3-1D715439013B}" dt="2024-02-04T19:23:35.004" v="21" actId="1076"/>
          <ac:picMkLst>
            <pc:docMk/>
            <pc:sldMk cId="3976391475" sldId="262"/>
            <ac:picMk id="6" creationId="{37A3C896-17AA-83B2-918F-DDAD03F9D113}"/>
          </ac:picMkLst>
        </pc:picChg>
      </pc:sldChg>
      <pc:sldChg chg="delSp modSp mod delAnim">
        <pc:chgData name="RITA NKEZI" userId="1aae397a8d29d979" providerId="LiveId" clId="{94EF9526-0CA4-4C9B-8DF3-1D715439013B}" dt="2024-02-04T19:26:49.408" v="23" actId="1076"/>
        <pc:sldMkLst>
          <pc:docMk/>
          <pc:sldMk cId="3146684653" sldId="264"/>
        </pc:sldMkLst>
        <pc:picChg chg="del">
          <ac:chgData name="RITA NKEZI" userId="1aae397a8d29d979" providerId="LiveId" clId="{94EF9526-0CA4-4C9B-8DF3-1D715439013B}" dt="2024-02-04T19:26:16.646" v="22" actId="478"/>
          <ac:picMkLst>
            <pc:docMk/>
            <pc:sldMk cId="3146684653" sldId="264"/>
            <ac:picMk id="5" creationId="{9523F108-C9E0-0EFB-A73E-EEE6410C0CA2}"/>
          </ac:picMkLst>
        </pc:picChg>
        <pc:picChg chg="mod">
          <ac:chgData name="RITA NKEZI" userId="1aae397a8d29d979" providerId="LiveId" clId="{94EF9526-0CA4-4C9B-8DF3-1D715439013B}" dt="2024-02-04T19:26:49.408" v="23" actId="1076"/>
          <ac:picMkLst>
            <pc:docMk/>
            <pc:sldMk cId="3146684653" sldId="264"/>
            <ac:picMk id="6" creationId="{F3280C0C-54FF-6BF6-21AD-D237A10071DA}"/>
          </ac:picMkLst>
        </pc:picChg>
      </pc:sldChg>
      <pc:sldChg chg="modSp mod">
        <pc:chgData name="RITA NKEZI" userId="1aae397a8d29d979" providerId="LiveId" clId="{94EF9526-0CA4-4C9B-8DF3-1D715439013B}" dt="2024-02-04T19:28:29.408" v="24" actId="1076"/>
        <pc:sldMkLst>
          <pc:docMk/>
          <pc:sldMk cId="513149310" sldId="265"/>
        </pc:sldMkLst>
        <pc:picChg chg="mod">
          <ac:chgData name="RITA NKEZI" userId="1aae397a8d29d979" providerId="LiveId" clId="{94EF9526-0CA4-4C9B-8DF3-1D715439013B}" dt="2024-02-04T19:28:29.408" v="24" actId="1076"/>
          <ac:picMkLst>
            <pc:docMk/>
            <pc:sldMk cId="513149310" sldId="265"/>
            <ac:picMk id="4" creationId="{CAA7474D-C583-FC1B-BF57-DEABEB896896}"/>
          </ac:picMkLst>
        </pc:picChg>
      </pc:sldChg>
      <pc:sldChg chg="modSp mod">
        <pc:chgData name="RITA NKEZI" userId="1aae397a8d29d979" providerId="LiveId" clId="{94EF9526-0CA4-4C9B-8DF3-1D715439013B}" dt="2024-02-04T19:29:07.506" v="25" actId="1076"/>
        <pc:sldMkLst>
          <pc:docMk/>
          <pc:sldMk cId="186702154" sldId="266"/>
        </pc:sldMkLst>
        <pc:picChg chg="mod">
          <ac:chgData name="RITA NKEZI" userId="1aae397a8d29d979" providerId="LiveId" clId="{94EF9526-0CA4-4C9B-8DF3-1D715439013B}" dt="2024-02-04T19:29:07.506" v="25" actId="1076"/>
          <ac:picMkLst>
            <pc:docMk/>
            <pc:sldMk cId="186702154" sldId="266"/>
            <ac:picMk id="4" creationId="{7589A904-028D-79EB-8924-1CC9F82B88BA}"/>
          </ac:picMkLst>
        </pc:picChg>
      </pc:sldChg>
      <pc:sldChg chg="delSp modSp mod delAnim">
        <pc:chgData name="RITA NKEZI" userId="1aae397a8d29d979" providerId="LiveId" clId="{94EF9526-0CA4-4C9B-8DF3-1D715439013B}" dt="2024-02-04T19:31:26.775" v="28" actId="1076"/>
        <pc:sldMkLst>
          <pc:docMk/>
          <pc:sldMk cId="2836591799" sldId="267"/>
        </pc:sldMkLst>
        <pc:picChg chg="del">
          <ac:chgData name="RITA NKEZI" userId="1aae397a8d29d979" providerId="LiveId" clId="{94EF9526-0CA4-4C9B-8DF3-1D715439013B}" dt="2024-02-04T19:30:10.942" v="26" actId="478"/>
          <ac:picMkLst>
            <pc:docMk/>
            <pc:sldMk cId="2836591799" sldId="267"/>
            <ac:picMk id="3" creationId="{03023529-15E0-130C-6EF8-4411509F7ED1}"/>
          </ac:picMkLst>
        </pc:picChg>
        <pc:picChg chg="mod">
          <ac:chgData name="RITA NKEZI" userId="1aae397a8d29d979" providerId="LiveId" clId="{94EF9526-0CA4-4C9B-8DF3-1D715439013B}" dt="2024-02-04T19:31:26.775" v="28" actId="1076"/>
          <ac:picMkLst>
            <pc:docMk/>
            <pc:sldMk cId="2836591799" sldId="267"/>
            <ac:picMk id="4" creationId="{624FF398-1CE7-818C-96EC-55F8225603B1}"/>
          </ac:picMkLst>
        </pc:picChg>
      </pc:sldChg>
      <pc:sldChg chg="modSp mod">
        <pc:chgData name="RITA NKEZI" userId="1aae397a8d29d979" providerId="LiveId" clId="{94EF9526-0CA4-4C9B-8DF3-1D715439013B}" dt="2024-02-04T17:34:40.796" v="3" actId="33524"/>
        <pc:sldMkLst>
          <pc:docMk/>
          <pc:sldMk cId="1466619959" sldId="268"/>
        </pc:sldMkLst>
        <pc:spChg chg="mod">
          <ac:chgData name="RITA NKEZI" userId="1aae397a8d29d979" providerId="LiveId" clId="{94EF9526-0CA4-4C9B-8DF3-1D715439013B}" dt="2024-02-04T17:34:40.796" v="3" actId="33524"/>
          <ac:spMkLst>
            <pc:docMk/>
            <pc:sldMk cId="1466619959" sldId="268"/>
            <ac:spMk id="3"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98BF04-67A4-4E4D-9612-D852134C9A35}" type="datetimeFigureOut">
              <a:rPr lang="en-US" smtClean="0"/>
              <a:t>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2D0980-215C-4E56-B6DD-8627D44DD7F9}" type="slidenum">
              <a:rPr lang="en-US" smtClean="0"/>
              <a:t>‹#›</a:t>
            </a:fld>
            <a:endParaRPr lang="en-US"/>
          </a:p>
        </p:txBody>
      </p:sp>
    </p:spTree>
    <p:extLst>
      <p:ext uri="{BB962C8B-B14F-4D97-AF65-F5344CB8AC3E}">
        <p14:creationId xmlns:p14="http://schemas.microsoft.com/office/powerpoint/2010/main" val="2197049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2D0980-215C-4E56-B6DD-8627D44DD7F9}" type="slidenum">
              <a:rPr lang="en-US" smtClean="0"/>
              <a:t>11</a:t>
            </a:fld>
            <a:endParaRPr lang="en-US"/>
          </a:p>
        </p:txBody>
      </p:sp>
    </p:spTree>
    <p:extLst>
      <p:ext uri="{BB962C8B-B14F-4D97-AF65-F5344CB8AC3E}">
        <p14:creationId xmlns:p14="http://schemas.microsoft.com/office/powerpoint/2010/main" val="3484533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858CD20-0FAF-4429-91EB-289C263F2C96}" type="datetimeFigureOut">
              <a:rPr lang="en-US" smtClean="0"/>
              <a:t>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1403269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58CD20-0FAF-4429-91EB-289C263F2C96}" type="datetimeFigureOut">
              <a:rPr lang="en-US" smtClean="0"/>
              <a:t>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1981583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58CD20-0FAF-4429-91EB-289C263F2C96}" type="datetimeFigureOut">
              <a:rPr lang="en-US" smtClean="0"/>
              <a:t>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2109876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58CD20-0FAF-4429-91EB-289C263F2C96}" type="datetimeFigureOut">
              <a:rPr lang="en-US" smtClean="0"/>
              <a:t>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4253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58CD20-0FAF-4429-91EB-289C263F2C96}" type="datetimeFigureOut">
              <a:rPr lang="en-US" smtClean="0"/>
              <a:t>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413469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858CD20-0FAF-4429-91EB-289C263F2C96}" type="datetimeFigureOut">
              <a:rPr lang="en-US" smtClean="0"/>
              <a:t>2/4/2024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1847749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A858CD20-0FAF-4429-91EB-289C263F2C96}" type="datetimeFigureOut">
              <a:rPr lang="en-US" smtClean="0"/>
              <a:t>2/4/2024</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24683301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A858CD20-0FAF-4429-91EB-289C263F2C96}" type="datetimeFigureOut">
              <a:rPr lang="en-US" smtClean="0"/>
              <a:t>2/4/2024</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643312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A858CD20-0FAF-4429-91EB-289C263F2C96}" type="datetimeFigureOut">
              <a:rPr lang="en-US" smtClean="0"/>
              <a:t>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1553347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858CD20-0FAF-4429-91EB-289C263F2C96}" type="datetimeFigureOut">
              <a:rPr lang="en-US" smtClean="0"/>
              <a:t>2/4/2024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1832453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858CD20-0FAF-4429-91EB-289C263F2C96}" type="datetimeFigureOut">
              <a:rPr lang="en-US" smtClean="0"/>
              <a:t>2/4/2024</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0FF6AF51-8F5C-48CD-B147-69D275EB9036}" type="slidenum">
              <a:rPr lang="en-US" smtClean="0"/>
              <a:t>‹#›</a:t>
            </a:fld>
            <a:endParaRPr lang="en-US"/>
          </a:p>
        </p:txBody>
      </p:sp>
    </p:spTree>
    <p:extLst>
      <p:ext uri="{BB962C8B-B14F-4D97-AF65-F5344CB8AC3E}">
        <p14:creationId xmlns:p14="http://schemas.microsoft.com/office/powerpoint/2010/main" val="1324045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A858CD20-0FAF-4429-91EB-289C263F2C96}" type="datetimeFigureOut">
              <a:rPr lang="en-US" smtClean="0"/>
              <a:t>2/4/2024</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0FF6AF51-8F5C-48CD-B147-69D275EB9036}" type="slidenum">
              <a:rPr lang="en-US" smtClean="0"/>
              <a:t>‹#›</a:t>
            </a:fld>
            <a:endParaRPr lang="en-US"/>
          </a:p>
        </p:txBody>
      </p:sp>
    </p:spTree>
    <p:extLst>
      <p:ext uri="{BB962C8B-B14F-4D97-AF65-F5344CB8AC3E}">
        <p14:creationId xmlns:p14="http://schemas.microsoft.com/office/powerpoint/2010/main" val="65659187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hyperlink" Target="https://www.kaggle.com/datasets/rashmiranu/banking-dataset-classification/data"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fontAlgn="base"/>
            <a:r>
              <a:rPr lang="en-US" b="1" dirty="0"/>
              <a:t>Banking Dataset Classification</a:t>
            </a:r>
          </a:p>
        </p:txBody>
      </p:sp>
      <p:sp>
        <p:nvSpPr>
          <p:cNvPr id="3" name="Subtitle 2"/>
          <p:cNvSpPr>
            <a:spLocks noGrp="1"/>
          </p:cNvSpPr>
          <p:nvPr>
            <p:ph type="subTitle" idx="1"/>
          </p:nvPr>
        </p:nvSpPr>
        <p:spPr/>
        <p:txBody>
          <a:bodyPr/>
          <a:lstStyle/>
          <a:p>
            <a:r>
              <a:rPr lang="en-US" dirty="0"/>
              <a:t>Predicting if the client will subscribe to a term deposit.</a:t>
            </a:r>
          </a:p>
        </p:txBody>
      </p:sp>
      <p:pic>
        <p:nvPicPr>
          <p:cNvPr id="6" name="Recorded Sound">
            <a:hlinkClick r:id="" action="ppaction://media"/>
            <a:extLst>
              <a:ext uri="{FF2B5EF4-FFF2-40B4-BE49-F238E27FC236}">
                <a16:creationId xmlns:a16="http://schemas.microsoft.com/office/drawing/2014/main" id="{2FB27B03-784B-983C-D4A4-E600C00499F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52115" y="6027655"/>
            <a:ext cx="609600" cy="609600"/>
          </a:xfrm>
          <a:prstGeom prst="rect">
            <a:avLst/>
          </a:prstGeom>
        </p:spPr>
      </p:pic>
    </p:spTree>
    <p:extLst>
      <p:ext uri="{BB962C8B-B14F-4D97-AF65-F5344CB8AC3E}">
        <p14:creationId xmlns:p14="http://schemas.microsoft.com/office/powerpoint/2010/main" val="352938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92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t>
            </a:r>
          </a:p>
        </p:txBody>
      </p:sp>
      <p:sp>
        <p:nvSpPr>
          <p:cNvPr id="3" name="Content Placeholder 2"/>
          <p:cNvSpPr>
            <a:spLocks noGrp="1"/>
          </p:cNvSpPr>
          <p:nvPr>
            <p:ph idx="1"/>
          </p:nvPr>
        </p:nvSpPr>
        <p:spPr>
          <a:xfrm>
            <a:off x="3792266" y="286593"/>
            <a:ext cx="7315200" cy="2090847"/>
          </a:xfrm>
        </p:spPr>
        <p:txBody>
          <a:bodyPr/>
          <a:lstStyle/>
          <a:p>
            <a:r>
              <a:rPr lang="en-US" b="1" dirty="0"/>
              <a:t>Building a Random Forest Classifier</a:t>
            </a:r>
          </a:p>
          <a:p>
            <a:pPr lvl="1"/>
            <a:r>
              <a:rPr lang="en-US" dirty="0"/>
              <a:t>The model has been evaluated on the test data and shown below:</a:t>
            </a:r>
          </a:p>
        </p:txBody>
      </p:sp>
      <p:pic>
        <p:nvPicPr>
          <p:cNvPr id="7" name="Picture 6"/>
          <p:cNvPicPr>
            <a:picLocks noChangeAspect="1"/>
          </p:cNvPicPr>
          <p:nvPr/>
        </p:nvPicPr>
        <p:blipFill>
          <a:blip r:embed="rId4"/>
          <a:stretch>
            <a:fillRect/>
          </a:stretch>
        </p:blipFill>
        <p:spPr>
          <a:xfrm>
            <a:off x="5048844" y="1934677"/>
            <a:ext cx="4802043" cy="4284245"/>
          </a:xfrm>
          <a:prstGeom prst="rect">
            <a:avLst/>
          </a:prstGeom>
        </p:spPr>
      </p:pic>
      <p:pic>
        <p:nvPicPr>
          <p:cNvPr id="4" name="Recorded Sound">
            <a:hlinkClick r:id="" action="ppaction://media"/>
            <a:extLst>
              <a:ext uri="{FF2B5EF4-FFF2-40B4-BE49-F238E27FC236}">
                <a16:creationId xmlns:a16="http://schemas.microsoft.com/office/drawing/2014/main" id="{7589A904-028D-79EB-8924-1CC9F82B88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99514" y="5694383"/>
            <a:ext cx="609600" cy="609600"/>
          </a:xfrm>
          <a:prstGeom prst="rect">
            <a:avLst/>
          </a:prstGeom>
        </p:spPr>
      </p:pic>
    </p:spTree>
    <p:extLst>
      <p:ext uri="{BB962C8B-B14F-4D97-AF65-F5344CB8AC3E}">
        <p14:creationId xmlns:p14="http://schemas.microsoft.com/office/powerpoint/2010/main" val="186702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Comparisons</a:t>
            </a:r>
          </a:p>
        </p:txBody>
      </p:sp>
      <p:sp>
        <p:nvSpPr>
          <p:cNvPr id="5" name="Content Placeholder 4"/>
          <p:cNvSpPr>
            <a:spLocks noGrp="1"/>
          </p:cNvSpPr>
          <p:nvPr>
            <p:ph idx="1"/>
          </p:nvPr>
        </p:nvSpPr>
        <p:spPr>
          <a:xfrm>
            <a:off x="3869268" y="864108"/>
            <a:ext cx="7315200" cy="1830966"/>
          </a:xfrm>
        </p:spPr>
        <p:txBody>
          <a:bodyPr/>
          <a:lstStyle/>
          <a:p>
            <a:r>
              <a:rPr lang="en-US" dirty="0"/>
              <a:t>It can be observed that the Random Forest classifier is outperforming other models with an accuracy of 90%.</a:t>
            </a:r>
          </a:p>
        </p:txBody>
      </p:sp>
      <p:pic>
        <p:nvPicPr>
          <p:cNvPr id="6" name="Picture 5"/>
          <p:cNvPicPr>
            <a:picLocks noChangeAspect="1"/>
          </p:cNvPicPr>
          <p:nvPr/>
        </p:nvPicPr>
        <p:blipFill>
          <a:blip r:embed="rId5"/>
          <a:stretch>
            <a:fillRect/>
          </a:stretch>
        </p:blipFill>
        <p:spPr>
          <a:xfrm>
            <a:off x="4304547" y="3007588"/>
            <a:ext cx="6181725" cy="1533525"/>
          </a:xfrm>
          <a:prstGeom prst="rect">
            <a:avLst/>
          </a:prstGeom>
        </p:spPr>
      </p:pic>
      <p:pic>
        <p:nvPicPr>
          <p:cNvPr id="4" name="Recorded Sound">
            <a:hlinkClick r:id="" action="ppaction://media"/>
            <a:extLst>
              <a:ext uri="{FF2B5EF4-FFF2-40B4-BE49-F238E27FC236}">
                <a16:creationId xmlns:a16="http://schemas.microsoft.com/office/drawing/2014/main" id="{624FF398-1CE7-818C-96EC-55F8225603B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574868" y="5810839"/>
            <a:ext cx="609600" cy="609600"/>
          </a:xfrm>
          <a:prstGeom prst="rect">
            <a:avLst/>
          </a:prstGeom>
        </p:spPr>
      </p:pic>
    </p:spTree>
    <p:extLst>
      <p:ext uri="{BB962C8B-B14F-4D97-AF65-F5344CB8AC3E}">
        <p14:creationId xmlns:p14="http://schemas.microsoft.com/office/powerpoint/2010/main" val="2836591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5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&amp; Feature work</a:t>
            </a:r>
          </a:p>
        </p:txBody>
      </p:sp>
      <p:sp>
        <p:nvSpPr>
          <p:cNvPr id="3" name="Content Placeholder 2"/>
          <p:cNvSpPr>
            <a:spLocks noGrp="1"/>
          </p:cNvSpPr>
          <p:nvPr>
            <p:ph idx="1"/>
          </p:nvPr>
        </p:nvSpPr>
        <p:spPr/>
        <p:txBody>
          <a:bodyPr/>
          <a:lstStyle/>
          <a:p>
            <a:r>
              <a:rPr lang="en-US" dirty="0"/>
              <a:t>The best-chosen model is Random forest classifier because it has outperformed other models in comparison.</a:t>
            </a:r>
          </a:p>
          <a:p>
            <a:r>
              <a:rPr lang="en-US" dirty="0"/>
              <a:t>The future studies must improve the accuracy and compare different algorithms. The model should be trained on large dataset for better generality of results.</a:t>
            </a:r>
          </a:p>
        </p:txBody>
      </p:sp>
    </p:spTree>
    <p:extLst>
      <p:ext uri="{BB962C8B-B14F-4D97-AF65-F5344CB8AC3E}">
        <p14:creationId xmlns:p14="http://schemas.microsoft.com/office/powerpoint/2010/main" val="1466619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Problem</a:t>
            </a:r>
          </a:p>
        </p:txBody>
      </p:sp>
      <p:sp>
        <p:nvSpPr>
          <p:cNvPr id="3" name="Content Placeholder 2"/>
          <p:cNvSpPr>
            <a:spLocks noGrp="1"/>
          </p:cNvSpPr>
          <p:nvPr>
            <p:ph idx="1"/>
          </p:nvPr>
        </p:nvSpPr>
        <p:spPr/>
        <p:txBody>
          <a:bodyPr/>
          <a:lstStyle/>
          <a:p>
            <a:pPr algn="just"/>
            <a:r>
              <a:rPr lang="en-US" dirty="0"/>
              <a:t>There has been a revenue decline in the Portuguese Bank, and they would like to know what actions to take. After investigation, they found that the root cause was that their customers are not investing enough for long term deposits. So, the bank would like to identify existing customers that have a higher chance to subscribe for a long-term deposit and focus marketing efforts on such customers.</a:t>
            </a:r>
          </a:p>
        </p:txBody>
      </p:sp>
      <p:pic>
        <p:nvPicPr>
          <p:cNvPr id="4" name="Recorded Sound">
            <a:hlinkClick r:id="" action="ppaction://media"/>
            <a:extLst>
              <a:ext uri="{FF2B5EF4-FFF2-40B4-BE49-F238E27FC236}">
                <a16:creationId xmlns:a16="http://schemas.microsoft.com/office/drawing/2014/main" id="{779C1D91-65E0-35FD-16EB-9A5A1FAE36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84468" y="6248400"/>
            <a:ext cx="609600" cy="609600"/>
          </a:xfrm>
          <a:prstGeom prst="rect">
            <a:avLst/>
          </a:prstGeom>
        </p:spPr>
      </p:pic>
    </p:spTree>
    <p:extLst>
      <p:ext uri="{BB962C8B-B14F-4D97-AF65-F5344CB8AC3E}">
        <p14:creationId xmlns:p14="http://schemas.microsoft.com/office/powerpoint/2010/main" val="642590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2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Science Problem</a:t>
            </a:r>
          </a:p>
        </p:txBody>
      </p:sp>
      <p:sp>
        <p:nvSpPr>
          <p:cNvPr id="3" name="Content Placeholder 2"/>
          <p:cNvSpPr>
            <a:spLocks noGrp="1"/>
          </p:cNvSpPr>
          <p:nvPr>
            <p:ph idx="1"/>
          </p:nvPr>
        </p:nvSpPr>
        <p:spPr/>
        <p:txBody>
          <a:bodyPr>
            <a:normAutofit lnSpcReduction="10000"/>
          </a:bodyPr>
          <a:lstStyle/>
          <a:p>
            <a:r>
              <a:rPr lang="en-US" dirty="0"/>
              <a:t>Machine Learning is utilized in this scenario to analyze and predict customer behavior, specifically targeting those likely to subscribe to a term deposit. The decline in revenue due to a lack of long-term investments can be addressed by identifying patterns in customer data that correlate with the likelihood of subscribing to term deposits. Using ML algorithms can help in efficiently processing large volumes of customer data, uncovering insights that are not immediately apparent, and automating the prediction process to assist in making data-driven marketing and business decisions.</a:t>
            </a:r>
          </a:p>
          <a:p>
            <a:r>
              <a:rPr lang="en-US" dirty="0"/>
              <a:t>The task is to predict whether a bank's customers will subscribe to a term deposit, which is a binary classification problem.</a:t>
            </a:r>
          </a:p>
          <a:p>
            <a:r>
              <a:rPr lang="en-US" dirty="0"/>
              <a:t>The data consists of historical customer information from the bank, which includes demographic details, account information, and past interactions with the bank.</a:t>
            </a:r>
          </a:p>
          <a:p>
            <a:r>
              <a:rPr lang="en-US" dirty="0"/>
              <a:t>Performance metrics could include accuracy, precision, recall, F1-score.</a:t>
            </a:r>
          </a:p>
        </p:txBody>
      </p:sp>
      <p:pic>
        <p:nvPicPr>
          <p:cNvPr id="7" name="Recorded Sound">
            <a:hlinkClick r:id="" action="ppaction://media"/>
            <a:extLst>
              <a:ext uri="{FF2B5EF4-FFF2-40B4-BE49-F238E27FC236}">
                <a16:creationId xmlns:a16="http://schemas.microsoft.com/office/drawing/2014/main" id="{7479B407-B335-D4A2-80B3-5B779DB9B5A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06639" y="5810839"/>
            <a:ext cx="609600" cy="609600"/>
          </a:xfrm>
          <a:prstGeom prst="rect">
            <a:avLst/>
          </a:prstGeom>
        </p:spPr>
      </p:pic>
    </p:spTree>
    <p:extLst>
      <p:ext uri="{BB962C8B-B14F-4D97-AF65-F5344CB8AC3E}">
        <p14:creationId xmlns:p14="http://schemas.microsoft.com/office/powerpoint/2010/main" val="265194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56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Dataset</a:t>
            </a:r>
          </a:p>
        </p:txBody>
      </p:sp>
      <p:sp>
        <p:nvSpPr>
          <p:cNvPr id="3" name="Content Placeholder 2"/>
          <p:cNvSpPr>
            <a:spLocks noGrp="1"/>
          </p:cNvSpPr>
          <p:nvPr>
            <p:ph idx="1"/>
          </p:nvPr>
        </p:nvSpPr>
        <p:spPr/>
        <p:txBody>
          <a:bodyPr/>
          <a:lstStyle/>
          <a:p>
            <a:pPr algn="just"/>
            <a:r>
              <a:rPr lang="en-US" dirty="0"/>
              <a:t>The </a:t>
            </a:r>
            <a:r>
              <a:rPr lang="en-US" dirty="0">
                <a:hlinkClick r:id="rId4"/>
              </a:rPr>
              <a:t>data</a:t>
            </a:r>
            <a:r>
              <a:rPr lang="en-US" dirty="0"/>
              <a:t> is related to direct marketing campaigns of a Portuguese banking institution. The marketing campaigns were based on phone calls. Often, more than one contact to the same client was required, in order to access if the product (bank term deposit) would be subscribed ('yes') or not ('no') subscribed.</a:t>
            </a:r>
          </a:p>
        </p:txBody>
      </p:sp>
      <p:pic>
        <p:nvPicPr>
          <p:cNvPr id="4" name="Recorded Sound">
            <a:hlinkClick r:id="" action="ppaction://media"/>
            <a:extLst>
              <a:ext uri="{FF2B5EF4-FFF2-40B4-BE49-F238E27FC236}">
                <a16:creationId xmlns:a16="http://schemas.microsoft.com/office/drawing/2014/main" id="{1A9B6A0E-ED59-BDF1-BC3B-1EB3DADA70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83712" y="5993892"/>
            <a:ext cx="609600" cy="609600"/>
          </a:xfrm>
          <a:prstGeom prst="rect">
            <a:avLst/>
          </a:prstGeom>
        </p:spPr>
      </p:pic>
    </p:spTree>
    <p:extLst>
      <p:ext uri="{BB962C8B-B14F-4D97-AF65-F5344CB8AC3E}">
        <p14:creationId xmlns:p14="http://schemas.microsoft.com/office/powerpoint/2010/main" val="1419955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EDA</a:t>
            </a:r>
          </a:p>
        </p:txBody>
      </p:sp>
      <p:sp>
        <p:nvSpPr>
          <p:cNvPr id="3" name="Content Placeholder 2"/>
          <p:cNvSpPr>
            <a:spLocks noGrp="1"/>
          </p:cNvSpPr>
          <p:nvPr>
            <p:ph idx="1"/>
          </p:nvPr>
        </p:nvSpPr>
        <p:spPr/>
        <p:txBody>
          <a:bodyPr>
            <a:normAutofit fontScale="92500" lnSpcReduction="20000"/>
          </a:bodyPr>
          <a:lstStyle/>
          <a:p>
            <a:r>
              <a:rPr lang="en-US" dirty="0"/>
              <a:t>Age: The average age of the bank's clients in this dataset is around 40 years old, with the youngest being 17 and the oldest 98. Most clients are in their 30s to 40s, which is typical for a working and economically active population.</a:t>
            </a:r>
          </a:p>
          <a:p>
            <a:r>
              <a:rPr lang="en-US" dirty="0"/>
              <a:t>Duration: The average duration of the last contact with the clients was about 258 seconds, but there's a big range, from just a few seconds (10 seconds) to over an hour (4918 seconds). This suggests there's a lot of variation in how long the bank's employees are talking to clients.</a:t>
            </a:r>
          </a:p>
          <a:p>
            <a:r>
              <a:rPr lang="en-US" dirty="0"/>
              <a:t>Campaign: On average, a client was contacted about 2.5 times during the current campaign, with a maximum of 56 times. This could imply that while some clients need more persuasion, the bank doesn't usually go beyond a handful of contacts.</a:t>
            </a:r>
          </a:p>
          <a:p>
            <a:r>
              <a:rPr lang="en-US" dirty="0" err="1"/>
              <a:t>Pdays</a:t>
            </a:r>
            <a:r>
              <a:rPr lang="en-US" dirty="0"/>
              <a:t>: The '999' value indicates that many clients were not previously contacted, which aligns with the 'previous' column average being close to zero. This means the current campaign might be the first direct marketing interaction for most clients.</a:t>
            </a:r>
          </a:p>
          <a:p>
            <a:r>
              <a:rPr lang="en-US" dirty="0"/>
              <a:t>Previous: The low average (about 0.17) suggests that there were very few contacts with clients before the current campaign. This could mean the bank has not been very aggressive in its past marketing efforts or is reaching out to new clients.</a:t>
            </a:r>
          </a:p>
        </p:txBody>
      </p:sp>
      <p:pic>
        <p:nvPicPr>
          <p:cNvPr id="6" name="Recorded Sound">
            <a:hlinkClick r:id="" action="ppaction://media"/>
            <a:extLst>
              <a:ext uri="{FF2B5EF4-FFF2-40B4-BE49-F238E27FC236}">
                <a16:creationId xmlns:a16="http://schemas.microsoft.com/office/drawing/2014/main" id="{729FAFA6-C2CA-5931-3A71-F17E1023D0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68932" y="5820266"/>
            <a:ext cx="609600" cy="609600"/>
          </a:xfrm>
          <a:prstGeom prst="rect">
            <a:avLst/>
          </a:prstGeom>
        </p:spPr>
      </p:pic>
    </p:spTree>
    <p:extLst>
      <p:ext uri="{BB962C8B-B14F-4D97-AF65-F5344CB8AC3E}">
        <p14:creationId xmlns:p14="http://schemas.microsoft.com/office/powerpoint/2010/main" val="15578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16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t>
            </a:r>
          </a:p>
        </p:txBody>
      </p:sp>
      <p:sp>
        <p:nvSpPr>
          <p:cNvPr id="3" name="Content Placeholder 2"/>
          <p:cNvSpPr>
            <a:spLocks noGrp="1"/>
          </p:cNvSpPr>
          <p:nvPr>
            <p:ph idx="1"/>
          </p:nvPr>
        </p:nvSpPr>
        <p:spPr/>
        <p:txBody>
          <a:bodyPr/>
          <a:lstStyle/>
          <a:p>
            <a:pPr algn="just"/>
            <a:endParaRPr lang="en-US" dirty="0"/>
          </a:p>
          <a:p>
            <a:pPr algn="just"/>
            <a:endParaRPr lang="en-US" dirty="0"/>
          </a:p>
          <a:p>
            <a:pPr algn="just"/>
            <a:endParaRPr lang="en-US" dirty="0"/>
          </a:p>
          <a:p>
            <a:pPr algn="just"/>
            <a:endParaRPr lang="en-US" dirty="0"/>
          </a:p>
          <a:p>
            <a:pPr marL="0" indent="0" algn="just">
              <a:buNone/>
            </a:pPr>
            <a:endParaRPr lang="en-US" dirty="0"/>
          </a:p>
          <a:p>
            <a:pPr algn="just"/>
            <a:r>
              <a:rPr lang="en-US" dirty="0"/>
              <a:t>The bar chart shows the job categories of the bank's clients. 'Admin.' and 'blue-collar' are the most common jobs, with a lot of clients working in these roles. 'Student', 'unemployed', and 'unknown' categories have the fewest numbers, indicating they make up a smaller portion of the bank's clientele.</a:t>
            </a:r>
          </a:p>
        </p:txBody>
      </p:sp>
      <p:pic>
        <p:nvPicPr>
          <p:cNvPr id="4" name="Picture 3"/>
          <p:cNvPicPr>
            <a:picLocks noChangeAspect="1"/>
          </p:cNvPicPr>
          <p:nvPr/>
        </p:nvPicPr>
        <p:blipFill>
          <a:blip r:embed="rId4"/>
          <a:stretch>
            <a:fillRect/>
          </a:stretch>
        </p:blipFill>
        <p:spPr>
          <a:xfrm>
            <a:off x="4681287" y="1050950"/>
            <a:ext cx="5088423" cy="2671862"/>
          </a:xfrm>
          <a:prstGeom prst="rect">
            <a:avLst/>
          </a:prstGeom>
        </p:spPr>
      </p:pic>
      <p:pic>
        <p:nvPicPr>
          <p:cNvPr id="5" name="Recorded Sound">
            <a:hlinkClick r:id="" action="ppaction://media"/>
            <a:extLst>
              <a:ext uri="{FF2B5EF4-FFF2-40B4-BE49-F238E27FC236}">
                <a16:creationId xmlns:a16="http://schemas.microsoft.com/office/drawing/2014/main" id="{DCF1610D-391B-C09D-B2EA-04D26A5680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97213" y="5984748"/>
            <a:ext cx="609600" cy="609600"/>
          </a:xfrm>
          <a:prstGeom prst="rect">
            <a:avLst/>
          </a:prstGeom>
        </p:spPr>
      </p:pic>
    </p:spTree>
    <p:extLst>
      <p:ext uri="{BB962C8B-B14F-4D97-AF65-F5344CB8AC3E}">
        <p14:creationId xmlns:p14="http://schemas.microsoft.com/office/powerpoint/2010/main" val="1551209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t>
            </a:r>
          </a:p>
        </p:txBody>
      </p:sp>
      <p:sp>
        <p:nvSpPr>
          <p:cNvPr id="3" name="Content Placeholder 2"/>
          <p:cNvSpPr>
            <a:spLocks noGrp="1"/>
          </p:cNvSpPr>
          <p:nvPr>
            <p:ph idx="1"/>
          </p:nvPr>
        </p:nvSpPr>
        <p:spPr/>
        <p:txBody>
          <a:bodyPr/>
          <a:lstStyle/>
          <a:p>
            <a:pPr algn="just"/>
            <a:endParaRPr lang="en-US" dirty="0"/>
          </a:p>
          <a:p>
            <a:pPr algn="just"/>
            <a:endParaRPr lang="en-US" dirty="0"/>
          </a:p>
          <a:p>
            <a:pPr algn="just"/>
            <a:endParaRPr lang="en-US" dirty="0"/>
          </a:p>
          <a:p>
            <a:pPr algn="just"/>
            <a:endParaRPr lang="en-US" dirty="0"/>
          </a:p>
          <a:p>
            <a:pPr algn="just"/>
            <a:endParaRPr lang="en-US" dirty="0"/>
          </a:p>
          <a:p>
            <a:pPr algn="just"/>
            <a:r>
              <a:rPr lang="en-US" dirty="0"/>
              <a:t>This pie chart shows that the actual distribution of classes is itself imbalanced for the target variable.</a:t>
            </a:r>
          </a:p>
          <a:p>
            <a:pPr algn="just"/>
            <a:r>
              <a:rPr lang="en-US" dirty="0"/>
              <a:t>Only ~11% of the customers in this dataset have actually subscribed a term deposit.</a:t>
            </a:r>
          </a:p>
        </p:txBody>
      </p:sp>
      <p:pic>
        <p:nvPicPr>
          <p:cNvPr id="5" name="Picture 4"/>
          <p:cNvPicPr>
            <a:picLocks noChangeAspect="1"/>
          </p:cNvPicPr>
          <p:nvPr/>
        </p:nvPicPr>
        <p:blipFill rotWithShape="1">
          <a:blip r:embed="rId4"/>
          <a:srcRect t="1665"/>
          <a:stretch/>
        </p:blipFill>
        <p:spPr>
          <a:xfrm>
            <a:off x="5501439" y="864108"/>
            <a:ext cx="3527057" cy="2908784"/>
          </a:xfrm>
          <a:prstGeom prst="rect">
            <a:avLst/>
          </a:prstGeom>
        </p:spPr>
      </p:pic>
      <p:pic>
        <p:nvPicPr>
          <p:cNvPr id="6" name="Recorded Sound">
            <a:hlinkClick r:id="" action="ppaction://media"/>
            <a:extLst>
              <a:ext uri="{FF2B5EF4-FFF2-40B4-BE49-F238E27FC236}">
                <a16:creationId xmlns:a16="http://schemas.microsoft.com/office/drawing/2014/main" id="{37A3C896-17AA-83B2-918F-DDAD03F9D1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83711" y="6103070"/>
            <a:ext cx="609600" cy="609600"/>
          </a:xfrm>
          <a:prstGeom prst="rect">
            <a:avLst/>
          </a:prstGeom>
        </p:spPr>
      </p:pic>
    </p:spTree>
    <p:extLst>
      <p:ext uri="{BB962C8B-B14F-4D97-AF65-F5344CB8AC3E}">
        <p14:creationId xmlns:p14="http://schemas.microsoft.com/office/powerpoint/2010/main" val="3976391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9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Models</a:t>
            </a:r>
          </a:p>
        </p:txBody>
      </p:sp>
      <p:sp>
        <p:nvSpPr>
          <p:cNvPr id="3" name="Content Placeholder 2"/>
          <p:cNvSpPr>
            <a:spLocks noGrp="1"/>
          </p:cNvSpPr>
          <p:nvPr>
            <p:ph idx="1"/>
          </p:nvPr>
        </p:nvSpPr>
        <p:spPr>
          <a:xfrm>
            <a:off x="3792266" y="267343"/>
            <a:ext cx="7315200" cy="2090847"/>
          </a:xfrm>
        </p:spPr>
        <p:txBody>
          <a:bodyPr/>
          <a:lstStyle/>
          <a:p>
            <a:r>
              <a:rPr lang="en-US" b="1" dirty="0"/>
              <a:t>Artificial Neural Network</a:t>
            </a:r>
          </a:p>
          <a:p>
            <a:pPr lvl="1"/>
            <a:r>
              <a:rPr lang="en-US" dirty="0"/>
              <a:t>The model has been evaluated on the test data and shown below:</a:t>
            </a:r>
          </a:p>
        </p:txBody>
      </p:sp>
      <p:pic>
        <p:nvPicPr>
          <p:cNvPr id="4" name="Picture 3"/>
          <p:cNvPicPr>
            <a:picLocks noChangeAspect="1"/>
          </p:cNvPicPr>
          <p:nvPr/>
        </p:nvPicPr>
        <p:blipFill>
          <a:blip r:embed="rId4"/>
          <a:stretch>
            <a:fillRect/>
          </a:stretch>
        </p:blipFill>
        <p:spPr>
          <a:xfrm>
            <a:off x="5402732" y="2045889"/>
            <a:ext cx="4424663" cy="4039909"/>
          </a:xfrm>
          <a:prstGeom prst="rect">
            <a:avLst/>
          </a:prstGeom>
        </p:spPr>
      </p:pic>
      <p:pic>
        <p:nvPicPr>
          <p:cNvPr id="6" name="Recorded Sound">
            <a:hlinkClick r:id="" action="ppaction://media"/>
            <a:extLst>
              <a:ext uri="{FF2B5EF4-FFF2-40B4-BE49-F238E27FC236}">
                <a16:creationId xmlns:a16="http://schemas.microsoft.com/office/drawing/2014/main" id="{F3280C0C-54FF-6BF6-21AD-D237A10071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16049" y="5867400"/>
            <a:ext cx="609600" cy="609600"/>
          </a:xfrm>
          <a:prstGeom prst="rect">
            <a:avLst/>
          </a:prstGeom>
        </p:spPr>
      </p:pic>
    </p:spTree>
    <p:extLst>
      <p:ext uri="{BB962C8B-B14F-4D97-AF65-F5344CB8AC3E}">
        <p14:creationId xmlns:p14="http://schemas.microsoft.com/office/powerpoint/2010/main" val="3146684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4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t>
            </a:r>
          </a:p>
        </p:txBody>
      </p:sp>
      <p:sp>
        <p:nvSpPr>
          <p:cNvPr id="3" name="Content Placeholder 2"/>
          <p:cNvSpPr>
            <a:spLocks noGrp="1"/>
          </p:cNvSpPr>
          <p:nvPr>
            <p:ph idx="1"/>
          </p:nvPr>
        </p:nvSpPr>
        <p:spPr>
          <a:xfrm>
            <a:off x="3792266" y="286593"/>
            <a:ext cx="7315200" cy="2090847"/>
          </a:xfrm>
        </p:spPr>
        <p:txBody>
          <a:bodyPr/>
          <a:lstStyle/>
          <a:p>
            <a:r>
              <a:rPr lang="en-US" b="1" dirty="0"/>
              <a:t>Building a Decision Tree Model</a:t>
            </a:r>
          </a:p>
          <a:p>
            <a:pPr lvl="1"/>
            <a:r>
              <a:rPr lang="en-US" dirty="0"/>
              <a:t>The model has been evaluated on the test data and shown below:</a:t>
            </a:r>
          </a:p>
        </p:txBody>
      </p:sp>
      <p:pic>
        <p:nvPicPr>
          <p:cNvPr id="5" name="Picture 4"/>
          <p:cNvPicPr>
            <a:picLocks noChangeAspect="1"/>
          </p:cNvPicPr>
          <p:nvPr/>
        </p:nvPicPr>
        <p:blipFill>
          <a:blip r:embed="rId4"/>
          <a:stretch>
            <a:fillRect/>
          </a:stretch>
        </p:blipFill>
        <p:spPr>
          <a:xfrm>
            <a:off x="5308081" y="2033510"/>
            <a:ext cx="4451935" cy="3967891"/>
          </a:xfrm>
          <a:prstGeom prst="rect">
            <a:avLst/>
          </a:prstGeom>
        </p:spPr>
      </p:pic>
      <p:pic>
        <p:nvPicPr>
          <p:cNvPr id="4" name="Recorded Sound">
            <a:hlinkClick r:id="" action="ppaction://media"/>
            <a:extLst>
              <a:ext uri="{FF2B5EF4-FFF2-40B4-BE49-F238E27FC236}">
                <a16:creationId xmlns:a16="http://schemas.microsoft.com/office/drawing/2014/main" id="{CAA7474D-C583-FC1B-BF57-DEABEB8968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66443" y="5565743"/>
            <a:ext cx="609600" cy="609600"/>
          </a:xfrm>
          <a:prstGeom prst="rect">
            <a:avLst/>
          </a:prstGeom>
        </p:spPr>
      </p:pic>
    </p:spTree>
    <p:extLst>
      <p:ext uri="{BB962C8B-B14F-4D97-AF65-F5344CB8AC3E}">
        <p14:creationId xmlns:p14="http://schemas.microsoft.com/office/powerpoint/2010/main" val="513149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TM03457475[[fn=Frame]]</Template>
  <TotalTime>133</TotalTime>
  <Words>773</Words>
  <Application>Microsoft Office PowerPoint</Application>
  <PresentationFormat>Widescreen</PresentationFormat>
  <Paragraphs>47</Paragraphs>
  <Slides>12</Slides>
  <Notes>1</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Corbel</vt:lpstr>
      <vt:lpstr>Wingdings 2</vt:lpstr>
      <vt:lpstr>Frame</vt:lpstr>
      <vt:lpstr>Banking Dataset Classification</vt:lpstr>
      <vt:lpstr>Business Problem</vt:lpstr>
      <vt:lpstr>Data Science Problem</vt:lpstr>
      <vt:lpstr>Dataset</vt:lpstr>
      <vt:lpstr>EDA</vt:lpstr>
      <vt:lpstr>Cont.</vt:lpstr>
      <vt:lpstr>Cont.</vt:lpstr>
      <vt:lpstr>Models</vt:lpstr>
      <vt:lpstr>Cont.</vt:lpstr>
      <vt:lpstr>Cont.</vt:lpstr>
      <vt:lpstr>Model Comparisons</vt:lpstr>
      <vt:lpstr>Conclusion &amp; Feature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Banking Dataset Classification</dc:title>
  <dc:creator>hp</dc:creator>
  <cp:lastModifiedBy>RITA NKEZI</cp:lastModifiedBy>
  <cp:revision>20</cp:revision>
  <dcterms:created xsi:type="dcterms:W3CDTF">2024-01-15T01:33:43Z</dcterms:created>
  <dcterms:modified xsi:type="dcterms:W3CDTF">2024-02-04T19:31:37Z</dcterms:modified>
</cp:coreProperties>
</file>

<file path=docProps/thumbnail.jpeg>
</file>